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1" r:id="rId3"/>
    <p:sldId id="283" r:id="rId4"/>
    <p:sldId id="284" r:id="rId5"/>
    <p:sldId id="285" r:id="rId6"/>
    <p:sldId id="286" r:id="rId7"/>
    <p:sldId id="290" r:id="rId8"/>
    <p:sldId id="288" r:id="rId9"/>
    <p:sldId id="287" r:id="rId10"/>
    <p:sldId id="289" r:id="rId11"/>
    <p:sldId id="276" r:id="rId12"/>
    <p:sldId id="277" r:id="rId13"/>
    <p:sldId id="279" r:id="rId14"/>
    <p:sldId id="280" r:id="rId15"/>
    <p:sldId id="262" r:id="rId16"/>
    <p:sldId id="263" r:id="rId17"/>
    <p:sldId id="264" r:id="rId18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558" y="1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77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3C705-BA41-423A-9A0C-DEC29389F100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6835C-62CC-4F22-B853-7FE4A878F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15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5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META: code in </a:t>
            </a:r>
            <a:r>
              <a:rPr lang="en-US" dirty="0" err="1"/>
              <a:t>frsproject</a:t>
            </a:r>
            <a:r>
              <a:rPr lang="en-US"/>
              <a:t>/proxy-caching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3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6614716" y="8889862"/>
            <a:ext cx="243285" cy="2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541" tIns="42020" rIns="85541" bIns="42020" anchor="b">
            <a:spAutoFit/>
          </a:bodyPr>
          <a:lstStyle>
            <a:lvl1pPr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A700FC3B-9033-4F52-9151-C86143939433}" type="slidenum">
              <a:rPr lang="en-US" altLang="en-US" sz="1100"/>
              <a:pPr algn="r">
                <a:spcBef>
                  <a:spcPct val="0"/>
                </a:spcBef>
              </a:pPr>
              <a:t>15</a:t>
            </a:fld>
            <a:endParaRPr lang="en-US" altLang="en-US" sz="11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altLang="en-US" dirty="0">
                <a:latin typeface="Arial" charset="0"/>
                <a:cs typeface="Arial" charset="0"/>
              </a:rPr>
              <a:t>Software Engineering</a:t>
            </a:r>
            <a:br>
              <a:rPr lang="da-DK" altLang="en-US" dirty="0">
                <a:latin typeface="Arial" charset="0"/>
                <a:cs typeface="Arial" charset="0"/>
              </a:rPr>
            </a:br>
            <a:r>
              <a:rPr lang="da-DK" altLang="en-US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Pattern </a:t>
            </a:r>
            <a:r>
              <a:rPr lang="da-DK" dirty="0" err="1"/>
              <a:t>Catalog</a:t>
            </a:r>
            <a:r>
              <a:rPr lang="da-DK" dirty="0"/>
              <a:t>: Proxy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(Caching Liability)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liability of caching (</a:t>
            </a:r>
            <a:r>
              <a:rPr lang="en-US" b="1" dirty="0"/>
              <a:t>not of Proxy pattern in general)</a:t>
            </a:r>
            <a:r>
              <a:rPr lang="en-US" dirty="0"/>
              <a:t> is that a local copy of course may be out-of-synch with the real value…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For some time, a wrong value is shown…</a:t>
            </a:r>
          </a:p>
          <a:p>
            <a:pPr lvl="1"/>
            <a:r>
              <a:rPr lang="en-US" i="1" dirty="0"/>
              <a:t>The real price has gone up, but we still use the cached value…</a:t>
            </a:r>
            <a:endParaRPr lang="da-DK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00891F-B71B-6049-75C8-173CB27FF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773"/>
          <a:stretch/>
        </p:blipFill>
        <p:spPr>
          <a:xfrm>
            <a:off x="1066801" y="2171700"/>
            <a:ext cx="2514600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B13437-1DE9-5D72-BDA5-84E04B3EB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162"/>
          <a:stretch/>
        </p:blipFill>
        <p:spPr>
          <a:xfrm>
            <a:off x="4533900" y="2147887"/>
            <a:ext cx="2514600" cy="21907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38200" y="3009900"/>
            <a:ext cx="6629400" cy="1447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557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Case used in FRS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52500"/>
            <a:ext cx="5562600" cy="4318000"/>
          </a:xfrm>
        </p:spPr>
        <p:txBody>
          <a:bodyPr/>
          <a:lstStyle/>
          <a:p>
            <a:r>
              <a:rPr lang="en-US" altLang="en-US" sz="2400" dirty="0"/>
              <a:t>A web page contains a lot of images, many of which will never be displayed as they are ‘at the end of the scroll’ where the average user do not see at all. Can we </a:t>
            </a:r>
            <a:r>
              <a:rPr lang="en-US" altLang="en-US" sz="2400" i="1" dirty="0"/>
              <a:t>avoid downloading</a:t>
            </a:r>
            <a:r>
              <a:rPr lang="en-US" altLang="en-US" sz="2400" dirty="0"/>
              <a:t> them?</a:t>
            </a:r>
          </a:p>
          <a:p>
            <a:pPr lvl="1"/>
            <a:r>
              <a:rPr lang="en-US" altLang="en-US" sz="2000" dirty="0"/>
              <a:t>Same for a long Word document etc.</a:t>
            </a:r>
          </a:p>
          <a:p>
            <a:pPr lvl="2"/>
            <a:r>
              <a:rPr lang="en-US" altLang="en-US" sz="1600" dirty="0"/>
              <a:t>Loading from disk also takes time…</a:t>
            </a:r>
          </a:p>
          <a:p>
            <a:r>
              <a:rPr lang="en-US" altLang="en-US" sz="2400" dirty="0"/>
              <a:t>But we still need image size in order to lay out the page properly,</a:t>
            </a:r>
          </a:p>
          <a:p>
            <a:pPr lvl="1"/>
            <a:r>
              <a:rPr lang="en-US" altLang="en-US" sz="2000" dirty="0"/>
              <a:t>So </a:t>
            </a:r>
            <a:r>
              <a:rPr lang="en-US" altLang="en-US" sz="2000" i="1" dirty="0"/>
              <a:t>some info needs to be fetched</a:t>
            </a:r>
            <a:endParaRPr lang="en-US" alt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28700"/>
            <a:ext cx="29249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8534400" y="1028700"/>
            <a:ext cx="4572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Proxy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52500"/>
            <a:ext cx="5562600" cy="4318000"/>
          </a:xfrm>
        </p:spPr>
        <p:txBody>
          <a:bodyPr/>
          <a:lstStyle/>
          <a:p>
            <a:r>
              <a:rPr lang="en-US" altLang="en-US" sz="2400" i="1" dirty="0"/>
              <a:t>Download on demand</a:t>
            </a:r>
            <a:r>
              <a:rPr lang="en-US" altLang="en-US" sz="2400" dirty="0"/>
              <a:t> – i.e. only download the “heavy stuff” = the raster image, when the image become visible</a:t>
            </a:r>
          </a:p>
          <a:p>
            <a:r>
              <a:rPr lang="en-US" altLang="en-US" sz="2400" dirty="0"/>
              <a:t>The point:</a:t>
            </a:r>
          </a:p>
          <a:p>
            <a:pPr lvl="1"/>
            <a:r>
              <a:rPr lang="en-US" altLang="en-US" sz="2000" dirty="0"/>
              <a:t>Load the “small data” immediately</a:t>
            </a:r>
          </a:p>
          <a:p>
            <a:pPr lvl="2"/>
            <a:r>
              <a:rPr lang="en-US" altLang="en-US" sz="1600" dirty="0"/>
              <a:t>Like image width and image height</a:t>
            </a:r>
          </a:p>
          <a:p>
            <a:pPr lvl="1"/>
            <a:r>
              <a:rPr lang="en-US" altLang="en-US" sz="2000" dirty="0"/>
              <a:t>Load the “large data” on demand</a:t>
            </a:r>
          </a:p>
          <a:p>
            <a:pPr lvl="2"/>
            <a:r>
              <a:rPr lang="en-US" altLang="en-US" sz="1600" dirty="0"/>
              <a:t>Like the graphics: PNG or JPEG data</a:t>
            </a:r>
          </a:p>
          <a:p>
            <a:r>
              <a:rPr lang="en-US" altLang="en-US" sz="2400" i="1" dirty="0"/>
              <a:t>Two step loading</a:t>
            </a:r>
          </a:p>
          <a:p>
            <a:pPr lvl="1"/>
            <a:r>
              <a:rPr lang="en-US" altLang="en-US" sz="2000" i="1" dirty="0" err="1"/>
              <a:t>i.load</a:t>
            </a:r>
            <a:r>
              <a:rPr lang="en-US" altLang="en-US" sz="2000" i="1" dirty="0"/>
              <a:t>() (1); </a:t>
            </a:r>
            <a:r>
              <a:rPr lang="en-US" altLang="en-US" sz="2000" i="1" dirty="0" err="1"/>
              <a:t>i.show</a:t>
            </a:r>
            <a:r>
              <a:rPr lang="en-US" altLang="en-US" sz="2000" i="1" dirty="0"/>
              <a:t>() (2)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28700"/>
            <a:ext cx="29249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8534400" y="1028700"/>
            <a:ext cx="4572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12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81D13-FDB4-9D05-7482-4BFD5188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89ECF-7142-1EB7-5482-1807D084F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Proxy Pattern is central in </a:t>
            </a:r>
            <a:r>
              <a:rPr lang="en-US" i="1" dirty="0"/>
              <a:t>Distributed Computing</a:t>
            </a:r>
          </a:p>
          <a:p>
            <a:r>
              <a:rPr lang="en-US" dirty="0" err="1"/>
              <a:t>HotStone</a:t>
            </a:r>
            <a:r>
              <a:rPr lang="en-US" dirty="0"/>
              <a:t> –</a:t>
            </a:r>
          </a:p>
          <a:p>
            <a:pPr lvl="1"/>
            <a:r>
              <a:rPr lang="en-US" dirty="0"/>
              <a:t>Bente and Arne plays a game</a:t>
            </a:r>
          </a:p>
          <a:p>
            <a:pPr lvl="2"/>
            <a:r>
              <a:rPr lang="en-US" dirty="0"/>
              <a:t>Bente on </a:t>
            </a:r>
            <a:r>
              <a:rPr lang="en-US" dirty="0" err="1"/>
              <a:t>Bente’s</a:t>
            </a:r>
            <a:r>
              <a:rPr lang="en-US" dirty="0"/>
              <a:t> computer</a:t>
            </a:r>
          </a:p>
          <a:p>
            <a:pPr lvl="2"/>
            <a:r>
              <a:rPr lang="en-US" dirty="0"/>
              <a:t>Arne on Arne’s computer</a:t>
            </a:r>
          </a:p>
          <a:p>
            <a:pPr lvl="1"/>
            <a:r>
              <a:rPr lang="en-US" dirty="0"/>
              <a:t>The game’s real state is on</a:t>
            </a:r>
            <a:br>
              <a:rPr lang="en-US" dirty="0"/>
            </a:br>
            <a:r>
              <a:rPr lang="en-US" i="1" dirty="0"/>
              <a:t>hotstone.littleworld.dk</a:t>
            </a:r>
          </a:p>
          <a:p>
            <a:r>
              <a:rPr lang="en-US" dirty="0"/>
              <a:t>Then, how does </a:t>
            </a:r>
            <a:r>
              <a:rPr lang="en-US" i="1" dirty="0" err="1"/>
              <a:t>getCardInField</a:t>
            </a:r>
            <a:r>
              <a:rPr lang="en-US" i="1" dirty="0"/>
              <a:t>()</a:t>
            </a:r>
            <a:r>
              <a:rPr lang="en-US" dirty="0"/>
              <a:t> work</a:t>
            </a:r>
            <a:br>
              <a:rPr lang="en-US" dirty="0"/>
            </a:br>
            <a:r>
              <a:rPr lang="en-US" dirty="0"/>
              <a:t> on </a:t>
            </a:r>
            <a:r>
              <a:rPr lang="en-US" dirty="0" err="1"/>
              <a:t>Bente’s</a:t>
            </a:r>
            <a:r>
              <a:rPr lang="en-US" dirty="0"/>
              <a:t> Computer ?</a:t>
            </a:r>
          </a:p>
          <a:p>
            <a:pPr lvl="1"/>
            <a:r>
              <a:rPr lang="en-US" dirty="0"/>
              <a:t>The card state is </a:t>
            </a:r>
            <a:r>
              <a:rPr lang="en-US" i="1" dirty="0"/>
              <a:t>not</a:t>
            </a:r>
            <a:r>
              <a:rPr lang="en-US" dirty="0"/>
              <a:t> on </a:t>
            </a:r>
            <a:r>
              <a:rPr lang="en-US" dirty="0" err="1"/>
              <a:t>Bente’s</a:t>
            </a:r>
            <a:br>
              <a:rPr lang="en-US" dirty="0"/>
            </a:br>
            <a:r>
              <a:rPr lang="en-US" dirty="0"/>
              <a:t>computer !!!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C9BFC-3978-CB70-9E00-2F96584A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FE7E3-8740-0848-C662-9A1AB1815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58290-EC98-AB7D-78F3-47DC9882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80E357-B411-1FB4-8C34-5B8F3C9F2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12"/>
          <a:stretch/>
        </p:blipFill>
        <p:spPr>
          <a:xfrm>
            <a:off x="6553200" y="1511734"/>
            <a:ext cx="1403564" cy="1003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52C498-7B3A-8A43-57EA-50F84FDD6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712" y="2171700"/>
            <a:ext cx="1296903" cy="8398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E047D1-E56F-02B2-B737-9D63C0296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436" y="3011576"/>
            <a:ext cx="1087910" cy="144612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2BAC38-BC96-0D02-7432-5694E2AC6FB6}"/>
              </a:ext>
            </a:extLst>
          </p:cNvPr>
          <p:cNvCxnSpPr/>
          <p:nvPr/>
        </p:nvCxnSpPr>
        <p:spPr>
          <a:xfrm>
            <a:off x="7620000" y="2514824"/>
            <a:ext cx="336764" cy="49675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7011AB-6C61-803B-ACC4-5F0E9801AD19}"/>
              </a:ext>
            </a:extLst>
          </p:cNvPr>
          <p:cNvCxnSpPr/>
          <p:nvPr/>
        </p:nvCxnSpPr>
        <p:spPr>
          <a:xfrm>
            <a:off x="6019800" y="3200177"/>
            <a:ext cx="914400" cy="34312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170FEA-8EED-D460-7EF0-4B6491BFDA6C}"/>
              </a:ext>
            </a:extLst>
          </p:cNvPr>
          <p:cNvCxnSpPr/>
          <p:nvPr/>
        </p:nvCxnSpPr>
        <p:spPr>
          <a:xfrm flipH="1" flipV="1">
            <a:off x="7254982" y="2591638"/>
            <a:ext cx="212618" cy="44639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90F942-C782-E161-BD53-9C10478D5474}"/>
              </a:ext>
            </a:extLst>
          </p:cNvPr>
          <p:cNvCxnSpPr/>
          <p:nvPr/>
        </p:nvCxnSpPr>
        <p:spPr>
          <a:xfrm flipH="1" flipV="1">
            <a:off x="6406099" y="3011576"/>
            <a:ext cx="648336" cy="36016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F37F7961-F31C-8E80-6B05-D76B248B2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000500"/>
            <a:ext cx="1447800" cy="13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4A70-16D4-4B08-D96D-7ED8B433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to the Rescue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0A208-E2E9-5FB3-A188-EBC041208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Proxy is a surrogate/placeholder for another object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– no (permanent) data on the client, all accessor and mutators become “call server, get answer”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DFF09-0E41-DEBC-988A-26FC1633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F7B54-2B40-65B2-795A-9B76E514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D0E0C-D542-E194-6BCC-BA749CEF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C2EBE0-FFD6-2561-CDF0-EFB611994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90700"/>
            <a:ext cx="5381625" cy="1905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0BEFE9-561C-FB6C-5AA9-98A332909277}"/>
              </a:ext>
            </a:extLst>
          </p:cNvPr>
          <p:cNvSpPr/>
          <p:nvPr/>
        </p:nvSpPr>
        <p:spPr>
          <a:xfrm>
            <a:off x="1219200" y="2019300"/>
            <a:ext cx="6019800" cy="1447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Send request to server for data on card (who, </a:t>
            </a:r>
            <a:r>
              <a:rPr lang="en-US" sz="1400" dirty="0" err="1"/>
              <a:t>indexInField</a:t>
            </a:r>
            <a:r>
              <a:rPr lang="en-US" sz="1400" dirty="0"/>
              <a:t>);</a:t>
            </a:r>
          </a:p>
          <a:p>
            <a:r>
              <a:rPr lang="en-US" sz="1400" dirty="0"/>
              <a:t>Await server responding with some data, for instance in JSON format;</a:t>
            </a:r>
          </a:p>
          <a:p>
            <a:r>
              <a:rPr lang="en-US" sz="1400" dirty="0"/>
              <a:t>Create a local ‘</a:t>
            </a:r>
            <a:r>
              <a:rPr lang="en-US" sz="1400" dirty="0" err="1"/>
              <a:t>StandardCard</a:t>
            </a:r>
            <a:r>
              <a:rPr lang="en-US" sz="1400" dirty="0"/>
              <a:t>’ with the values provided in that JSON format;</a:t>
            </a:r>
          </a:p>
          <a:p>
            <a:r>
              <a:rPr lang="en-US" sz="1400" dirty="0"/>
              <a:t>Return that card,</a:t>
            </a:r>
          </a:p>
        </p:txBody>
      </p:sp>
    </p:spTree>
    <p:extLst>
      <p:ext uri="{BB962C8B-B14F-4D97-AF65-F5344CB8AC3E}">
        <p14:creationId xmlns:p14="http://schemas.microsoft.com/office/powerpoint/2010/main" val="383532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Proxy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4299"/>
            <a:ext cx="4415357" cy="55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658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Consequences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Benefits</a:t>
            </a:r>
          </a:p>
          <a:p>
            <a:pPr lvl="1"/>
            <a:r>
              <a:rPr lang="en-US" altLang="en-US" dirty="0"/>
              <a:t>Supports all types of access control: deferred access, pay-by-access, access logging (audit trail), access control, …</a:t>
            </a:r>
          </a:p>
          <a:p>
            <a:pPr lvl="1"/>
            <a:r>
              <a:rPr lang="en-US" altLang="en-US" dirty="0"/>
              <a:t>Decouples domain behavior and access control behavior (</a:t>
            </a:r>
            <a:r>
              <a:rPr lang="en-US" altLang="en-US" b="1" dirty="0"/>
              <a:t>Different roles! Cohesion!)</a:t>
            </a:r>
            <a:endParaRPr lang="en-US" altLang="en-US" dirty="0"/>
          </a:p>
          <a:p>
            <a:pPr lvl="1"/>
            <a:r>
              <a:rPr lang="en-US" altLang="en-US" b="1" dirty="0"/>
              <a:t>Is the core technology in remote method invocation</a:t>
            </a:r>
          </a:p>
          <a:p>
            <a:pPr lvl="2"/>
            <a:r>
              <a:rPr lang="en-US" altLang="en-US" dirty="0"/>
              <a:t>Java RMI</a:t>
            </a:r>
          </a:p>
          <a:p>
            <a:pPr lvl="2"/>
            <a:r>
              <a:rPr lang="en-US" altLang="en-US" dirty="0" err="1"/>
              <a:t>.Net</a:t>
            </a:r>
            <a:r>
              <a:rPr lang="en-US" altLang="en-US" dirty="0"/>
              <a:t> Remoting</a:t>
            </a:r>
          </a:p>
          <a:p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581400" y="4533900"/>
            <a:ext cx="3200400" cy="76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And in SWEA </a:t>
            </a:r>
            <a:r>
              <a:rPr lang="da-DK" dirty="0" err="1"/>
              <a:t>Broker</a:t>
            </a:r>
            <a:r>
              <a:rPr lang="da-DK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3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Decorator Versus Proxy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The look alike!</a:t>
            </a:r>
          </a:p>
          <a:p>
            <a:pPr lvl="1"/>
            <a:r>
              <a:rPr lang="en-US" altLang="en-US" dirty="0"/>
              <a:t>Indeed, the UML looks </a:t>
            </a:r>
            <a:r>
              <a:rPr lang="en-US" altLang="en-US"/>
              <a:t>very similar</a:t>
            </a:r>
            <a:endParaRPr lang="en-US" altLang="en-US" dirty="0"/>
          </a:p>
          <a:p>
            <a:endParaRPr lang="en-US" altLang="en-US" i="1" dirty="0"/>
          </a:p>
          <a:p>
            <a:endParaRPr lang="en-US" altLang="en-US" i="1" dirty="0"/>
          </a:p>
          <a:p>
            <a:r>
              <a:rPr lang="en-US" altLang="en-US" i="1" dirty="0"/>
              <a:t>But they look at different things</a:t>
            </a:r>
          </a:p>
          <a:p>
            <a:pPr lvl="1"/>
            <a:r>
              <a:rPr lang="en-US" altLang="en-US" i="1" dirty="0"/>
              <a:t>Decorator looks at the object itself (looking </a:t>
            </a:r>
            <a:r>
              <a:rPr lang="en-US" altLang="en-US" b="1" i="1" dirty="0"/>
              <a:t>inside</a:t>
            </a:r>
            <a:r>
              <a:rPr lang="en-US" altLang="en-US" i="1" dirty="0"/>
              <a:t>)</a:t>
            </a:r>
          </a:p>
          <a:p>
            <a:pPr lvl="2"/>
            <a:r>
              <a:rPr lang="en-US" altLang="en-US" i="1" dirty="0"/>
              <a:t>Adding</a:t>
            </a:r>
            <a:r>
              <a:rPr lang="en-US" altLang="en-US" dirty="0"/>
              <a:t> </a:t>
            </a:r>
            <a:r>
              <a:rPr lang="en-US" altLang="en-US" dirty="0" err="1"/>
              <a:t>behaviour</a:t>
            </a:r>
            <a:r>
              <a:rPr lang="en-US" altLang="en-US" dirty="0"/>
              <a:t> to the object itself</a:t>
            </a:r>
          </a:p>
          <a:p>
            <a:pPr lvl="1"/>
            <a:r>
              <a:rPr lang="en-US" altLang="en-US" i="1" dirty="0"/>
              <a:t>Proxy looks at the user of the object (looking </a:t>
            </a:r>
            <a:r>
              <a:rPr lang="en-US" altLang="en-US" b="1" i="1" dirty="0"/>
              <a:t>outside</a:t>
            </a:r>
            <a:r>
              <a:rPr lang="en-US" altLang="en-US" i="1" dirty="0"/>
              <a:t>)</a:t>
            </a:r>
          </a:p>
          <a:p>
            <a:pPr lvl="2"/>
            <a:r>
              <a:rPr lang="en-US" altLang="en-US" dirty="0"/>
              <a:t>Monitoring/controlling who is </a:t>
            </a:r>
            <a:r>
              <a:rPr lang="en-US" altLang="en-US" i="1" dirty="0"/>
              <a:t>using</a:t>
            </a:r>
            <a:r>
              <a:rPr lang="en-US" altLang="en-US" dirty="0"/>
              <a:t> the object</a:t>
            </a:r>
          </a:p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D6D06-4A0B-9A1F-42A9-EF4F704D6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57021"/>
            <a:ext cx="2543689" cy="900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AC2B01-627A-26B9-7D5C-0C0EF076F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15097"/>
            <a:ext cx="2543689" cy="10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3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AC73-33CF-218F-58CC-3AEDBD2D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99E1-E756-3983-94AB-2E3B1A1C1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show a graph of stock prices for a company.</a:t>
            </a:r>
          </a:p>
          <a:p>
            <a:endParaRPr lang="en-US" dirty="0"/>
          </a:p>
          <a:p>
            <a:r>
              <a:rPr lang="en-US" dirty="0"/>
              <a:t>We use a </a:t>
            </a:r>
            <a:r>
              <a:rPr lang="en-US" b="1" dirty="0"/>
              <a:t>paid</a:t>
            </a:r>
            <a:r>
              <a:rPr lang="en-US" dirty="0"/>
              <a:t> web service</a:t>
            </a:r>
            <a:br>
              <a:rPr lang="en-US" dirty="0"/>
            </a:br>
            <a:r>
              <a:rPr lang="en-US" dirty="0"/>
              <a:t>to fetch on-line stock prices</a:t>
            </a:r>
          </a:p>
          <a:p>
            <a:pPr lvl="1"/>
            <a:r>
              <a:rPr lang="en-US" b="1" dirty="0"/>
              <a:t>25cent pr request</a:t>
            </a:r>
          </a:p>
          <a:p>
            <a:pPr lvl="1"/>
            <a:r>
              <a:rPr lang="en-US" dirty="0"/>
              <a:t>Interface: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92F40-AA44-BCC8-C224-A1B75030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37F4E-7C0D-EBEB-E6F3-9EABEF6C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F73EE-D9AC-8BA4-EC65-61C31CAE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95F0F6-4ECB-B5BF-9DBB-DDFFAEFAE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58" y="1485900"/>
            <a:ext cx="3240942" cy="2427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FBA56A-5021-1D03-E485-24D021101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57" y="3467100"/>
            <a:ext cx="3807825" cy="1349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69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F51F-FC3D-2988-03F1-2B858B31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we can make a “graph”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29E92-353A-1ADB-15C7-6058EC447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No, I did not want to write graph software, so I did a loop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01359-7755-62A1-6516-C37266AB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DFB5E-13D2-9486-2B5A-3737BCA3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019C1-672D-511C-1603-616A53ED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164C6C-D0D1-EC9A-C79C-9BE2ECFF8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409700"/>
            <a:ext cx="6981825" cy="2114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00891F-B71B-6049-75C8-173CB27FF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305969"/>
            <a:ext cx="6410325" cy="21431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334000" y="2019300"/>
            <a:ext cx="9906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477000" y="1790700"/>
            <a:ext cx="2362200" cy="533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Impl</a:t>
            </a:r>
            <a:r>
              <a:rPr lang="en-US" sz="1400" dirty="0"/>
              <a:t>., that connects to service and get the price…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49259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F51F-FC3D-2988-03F1-2B858B31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we can make a “graph”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29E92-353A-1ADB-15C7-6058EC447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No, I did not want to write graph software, so I did a loop: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01359-7755-62A1-6516-C37266AB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DFB5E-13D2-9486-2B5A-3737BCA3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019C1-672D-511C-1603-616A53ED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164C6C-D0D1-EC9A-C79C-9BE2ECFF8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409700"/>
            <a:ext cx="6981825" cy="2114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00891F-B71B-6049-75C8-173CB27FF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305969"/>
            <a:ext cx="6410325" cy="21431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1AF041-A881-682D-B154-78A540F2E771}"/>
              </a:ext>
            </a:extLst>
          </p:cNvPr>
          <p:cNvSpPr/>
          <p:nvPr/>
        </p:nvSpPr>
        <p:spPr>
          <a:xfrm>
            <a:off x="4419600" y="2658269"/>
            <a:ext cx="4086225" cy="135255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 calls to the service</a:t>
            </a:r>
            <a:br>
              <a:rPr lang="en-US" dirty="0"/>
            </a:br>
            <a:r>
              <a:rPr lang="en-US" dirty="0"/>
              <a:t>each costs 25 cents</a:t>
            </a:r>
            <a:br>
              <a:rPr lang="en-US" dirty="0"/>
            </a:br>
            <a:r>
              <a:rPr lang="en-US" dirty="0"/>
              <a:t>Total: 250 cents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44390D-8543-754A-E126-610FCB842A80}"/>
              </a:ext>
            </a:extLst>
          </p:cNvPr>
          <p:cNvCxnSpPr/>
          <p:nvPr/>
        </p:nvCxnSpPr>
        <p:spPr>
          <a:xfrm flipH="1">
            <a:off x="4419600" y="3848100"/>
            <a:ext cx="1828800" cy="1422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94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6C455-998B-47A1-D198-9D06B372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0F09E-9753-579E-FF60-5F6D56A7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costly to fetch almost the same price over and over again. Why do we not </a:t>
            </a:r>
            <a:r>
              <a:rPr lang="en-US" i="1" dirty="0"/>
              <a:t>cache</a:t>
            </a:r>
            <a:r>
              <a:rPr lang="en-US" dirty="0"/>
              <a:t> it for some period of time?</a:t>
            </a:r>
          </a:p>
          <a:p>
            <a:pPr lvl="1"/>
            <a:r>
              <a:rPr lang="en-US" b="1" dirty="0"/>
              <a:t>Caching</a:t>
            </a:r>
            <a:r>
              <a:rPr lang="en-US" dirty="0"/>
              <a:t>: </a:t>
            </a:r>
            <a:r>
              <a:rPr lang="en-US" i="1" dirty="0"/>
              <a:t>Store a local copy of an “expensive-to-get” value, and use that for a specified period of time, to avoid expensive requests…</a:t>
            </a:r>
          </a:p>
          <a:p>
            <a:r>
              <a:rPr lang="en-US" dirty="0"/>
              <a:t>How does 3-1-2 look?</a:t>
            </a:r>
          </a:p>
          <a:p>
            <a:pPr lvl="2"/>
            <a:r>
              <a:rPr lang="en-US" dirty="0"/>
              <a:t>3: Encapsulate variation: </a:t>
            </a:r>
            <a:r>
              <a:rPr lang="en-US" i="1" dirty="0"/>
              <a:t>We need to vary the request call – either make it or replace by local copy</a:t>
            </a:r>
          </a:p>
          <a:p>
            <a:pPr lvl="2"/>
            <a:r>
              <a:rPr lang="en-US" dirty="0"/>
              <a:t>1: Program to interface: </a:t>
            </a:r>
            <a:r>
              <a:rPr lang="en-US" i="1" dirty="0"/>
              <a:t>Insist client only accesses the stock request through an interface</a:t>
            </a:r>
          </a:p>
          <a:p>
            <a:pPr lvl="2"/>
            <a:r>
              <a:rPr lang="en-US" dirty="0"/>
              <a:t>2: Favor composition: </a:t>
            </a:r>
            <a:r>
              <a:rPr lang="en-US" i="1" dirty="0"/>
              <a:t>Compose behavior by putting an “intermediate”, the proxy, that will do a real fetch after some time limit.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D8581-6782-9F88-EB82-54967A13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AB8BB-E203-8D05-AF32-929FF071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310F3-07E5-2F6F-6118-0E96E8FE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7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66C5-90F7-DE43-4F8E-AC2484C4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CA641-BC8B-9BBB-2A8A-F9043D9F6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+ 1: Already done: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2: Composition: The intermediate / ‘object-in-front’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B4E00-C49B-1568-8EAA-81CE7A89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30093-2226-B10D-0C6F-D69E8638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95934-B257-A9E7-D6B0-F2236950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409C1E-BFAC-FB64-9E7C-07A939698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175" y="1104900"/>
            <a:ext cx="3807825" cy="1349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B2B51F-6945-F8B7-D1C0-E06FE2A85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260726"/>
            <a:ext cx="4981575" cy="196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9CBF-CE5B-7167-2FA3-7A2433B2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Again, Visually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89A35-F5F0-DC64-8D0F-6A1937D19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an intermediate object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77B51-9F7D-417B-1EBC-E7745076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F817-C97B-5C55-9B5F-F06BACA5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9B187-479F-6E36-C48D-B8745402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8A4D4D-04AF-DDFF-354E-55103464F5BF}"/>
              </a:ext>
            </a:extLst>
          </p:cNvPr>
          <p:cNvSpPr/>
          <p:nvPr/>
        </p:nvSpPr>
        <p:spPr>
          <a:xfrm>
            <a:off x="6781800" y="2095500"/>
            <a:ext cx="1981200" cy="596635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</a:t>
            </a:r>
            <a:r>
              <a:rPr lang="en-US" dirty="0" err="1"/>
              <a:t>StockPrice</a:t>
            </a:r>
            <a:br>
              <a:rPr lang="en-US" dirty="0"/>
            </a:br>
            <a:r>
              <a:rPr lang="en-US" dirty="0"/>
              <a:t>Object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47AC01-B996-3382-8EAF-633E2B1E0281}"/>
              </a:ext>
            </a:extLst>
          </p:cNvPr>
          <p:cNvCxnSpPr>
            <a:cxnSpLocks/>
          </p:cNvCxnSpPr>
          <p:nvPr/>
        </p:nvCxnSpPr>
        <p:spPr>
          <a:xfrm flipV="1">
            <a:off x="6324600" y="2882635"/>
            <a:ext cx="685800" cy="5844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8FD5A3-9D92-F0F4-8D33-02D836C9EF3D}"/>
              </a:ext>
            </a:extLst>
          </p:cNvPr>
          <p:cNvCxnSpPr>
            <a:cxnSpLocks/>
          </p:cNvCxnSpPr>
          <p:nvPr/>
        </p:nvCxnSpPr>
        <p:spPr>
          <a:xfrm>
            <a:off x="2514600" y="2628900"/>
            <a:ext cx="2667000" cy="13541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E6DACF-7709-678C-F8DA-FB56B8246E43}"/>
              </a:ext>
            </a:extLst>
          </p:cNvPr>
          <p:cNvSpPr/>
          <p:nvPr/>
        </p:nvSpPr>
        <p:spPr>
          <a:xfrm>
            <a:off x="466344" y="2158735"/>
            <a:ext cx="1828801" cy="672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Graph Program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48E0FE-6904-5075-180F-EE87805E4B66}"/>
              </a:ext>
            </a:extLst>
          </p:cNvPr>
          <p:cNvSpPr/>
          <p:nvPr/>
        </p:nvSpPr>
        <p:spPr>
          <a:xfrm>
            <a:off x="609600" y="3771900"/>
            <a:ext cx="23622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Logging </a:t>
            </a:r>
            <a:r>
              <a:rPr lang="en-US" b="1" dirty="0"/>
              <a:t>ON</a:t>
            </a: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4209CAF-7624-69E7-C458-2B315C00F2A9}"/>
              </a:ext>
            </a:extLst>
          </p:cNvPr>
          <p:cNvSpPr/>
          <p:nvPr/>
        </p:nvSpPr>
        <p:spPr>
          <a:xfrm>
            <a:off x="5486399" y="3771900"/>
            <a:ext cx="1828801" cy="672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Proxy Object</a:t>
            </a:r>
          </a:p>
        </p:txBody>
      </p:sp>
      <p:pic>
        <p:nvPicPr>
          <p:cNvPr id="16" name="Picture 15" descr="A close-up of a computer chip&#10;&#10;AI-generated content may be incorrect.">
            <a:extLst>
              <a:ext uri="{FF2B5EF4-FFF2-40B4-BE49-F238E27FC236}">
                <a16:creationId xmlns:a16="http://schemas.microsoft.com/office/drawing/2014/main" id="{CBAC2812-845F-B7E4-9DC6-85893E71D8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74" y="4616979"/>
            <a:ext cx="1419226" cy="94615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AC0073-7305-1A8C-AEC8-2504B3F7679E}"/>
              </a:ext>
            </a:extLst>
          </p:cNvPr>
          <p:cNvCxnSpPr>
            <a:cxnSpLocks/>
          </p:cNvCxnSpPr>
          <p:nvPr/>
        </p:nvCxnSpPr>
        <p:spPr>
          <a:xfrm>
            <a:off x="6400799" y="4616979"/>
            <a:ext cx="828675" cy="4024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05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6828-8F01-56D0-3E59-C1229676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C014-B6C8-92E6-13CE-15E16631C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43431-07CF-4926-E352-EDBA41DB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1FD68-171C-0243-78E9-9FD767FA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B4F83-325C-BBA2-9E28-0E5FAFF63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B13437-1DE9-5D72-BDA5-84E04B3EB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022226"/>
            <a:ext cx="6010275" cy="219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945B08-2CEA-351D-DD24-CB199B0ED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26041"/>
            <a:ext cx="6991350" cy="20764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B0CFAD-635F-2597-3DFE-9FA4E93FE7AF}"/>
              </a:ext>
            </a:extLst>
          </p:cNvPr>
          <p:cNvSpPr/>
          <p:nvPr/>
        </p:nvSpPr>
        <p:spPr>
          <a:xfrm>
            <a:off x="3124200" y="1409700"/>
            <a:ext cx="41148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FDFE93-7458-058D-D5C8-91EA2C6CE06C}"/>
              </a:ext>
            </a:extLst>
          </p:cNvPr>
          <p:cNvSpPr/>
          <p:nvPr/>
        </p:nvSpPr>
        <p:spPr>
          <a:xfrm>
            <a:off x="2209800" y="4914900"/>
            <a:ext cx="2438400" cy="355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34BD85-4125-0CD5-6A31-1A9BD7ACAF75}"/>
              </a:ext>
            </a:extLst>
          </p:cNvPr>
          <p:cNvSpPr/>
          <p:nvPr/>
        </p:nvSpPr>
        <p:spPr>
          <a:xfrm>
            <a:off x="5867400" y="4000500"/>
            <a:ext cx="2657475" cy="107171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 calls, but only one expensive call!</a:t>
            </a:r>
          </a:p>
        </p:txBody>
      </p:sp>
    </p:spTree>
    <p:extLst>
      <p:ext uri="{BB962C8B-B14F-4D97-AF65-F5344CB8AC3E}">
        <p14:creationId xmlns:p14="http://schemas.microsoft.com/office/powerpoint/2010/main" val="67564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F9D0-C753-A7E8-999A-41ECF34E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5365"/>
            <a:ext cx="7391400" cy="596635"/>
          </a:xfrm>
        </p:spPr>
        <p:txBody>
          <a:bodyPr/>
          <a:lstStyle/>
          <a:p>
            <a:pPr algn="l"/>
            <a:r>
              <a:rPr lang="en-US" dirty="0"/>
              <a:t>Proxy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F4533-653D-C53D-3049-E7FF865EC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Proxy Code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This is an</a:t>
            </a:r>
            <a:br>
              <a:rPr lang="en-US" dirty="0"/>
            </a:br>
            <a:r>
              <a:rPr lang="en-US" i="1" dirty="0"/>
              <a:t>over-eager caching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Normally cache should</a:t>
            </a:r>
            <a:br>
              <a:rPr lang="en-US" dirty="0"/>
            </a:br>
            <a:r>
              <a:rPr lang="en-US" dirty="0"/>
              <a:t>be ‘cold’ after N seconds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CC91-F72D-B284-5268-4CCF2D36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2CD40-C93A-50BA-6302-877AF2EA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D01D2-D90A-709C-0627-C1D56E47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E21F1B-DDB3-F904-B358-02A404B4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725" y="444500"/>
            <a:ext cx="4704949" cy="4799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4B6AE7-73AA-5FFA-D2E2-59B7F5A23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55" y="1409700"/>
            <a:ext cx="3305175" cy="130248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27BF05E-32CD-E06E-5AEE-C2705487AF52}"/>
              </a:ext>
            </a:extLst>
          </p:cNvPr>
          <p:cNvSpPr/>
          <p:nvPr/>
        </p:nvSpPr>
        <p:spPr>
          <a:xfrm>
            <a:off x="1447800" y="2171700"/>
            <a:ext cx="11430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94EC7A-707E-1D24-656C-656379E52A62}"/>
              </a:ext>
            </a:extLst>
          </p:cNvPr>
          <p:cNvCxnSpPr>
            <a:stCxn id="10" idx="7"/>
          </p:cNvCxnSpPr>
          <p:nvPr/>
        </p:nvCxnSpPr>
        <p:spPr>
          <a:xfrm flipV="1">
            <a:off x="2423412" y="762000"/>
            <a:ext cx="1777313" cy="151013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55C8FD5-3439-D36D-72EA-99A7B3A4760B}"/>
              </a:ext>
            </a:extLst>
          </p:cNvPr>
          <p:cNvCxnSpPr/>
          <p:nvPr/>
        </p:nvCxnSpPr>
        <p:spPr>
          <a:xfrm>
            <a:off x="2895600" y="4686300"/>
            <a:ext cx="15240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832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871</Words>
  <Application>Microsoft Office PowerPoint</Application>
  <PresentationFormat>On-screen Show (16:10)</PresentationFormat>
  <Paragraphs>145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Software Engineering and Architecture</vt:lpstr>
      <vt:lpstr>Case</vt:lpstr>
      <vt:lpstr>So, we can make a “graph”</vt:lpstr>
      <vt:lpstr>So, we can make a “graph”</vt:lpstr>
      <vt:lpstr>But…</vt:lpstr>
      <vt:lpstr>The Process</vt:lpstr>
      <vt:lpstr>Again, Visually</vt:lpstr>
      <vt:lpstr>The New Design</vt:lpstr>
      <vt:lpstr>Proxy Code</vt:lpstr>
      <vt:lpstr>(Caching Liability)</vt:lpstr>
      <vt:lpstr>Case used in FRS</vt:lpstr>
      <vt:lpstr>Proxy</vt:lpstr>
      <vt:lpstr>Another Case</vt:lpstr>
      <vt:lpstr>Proxy to the Rescue</vt:lpstr>
      <vt:lpstr>Proxy</vt:lpstr>
      <vt:lpstr>Consequences</vt:lpstr>
      <vt:lpstr>Decorator Versus Proxy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100</cp:revision>
  <dcterms:created xsi:type="dcterms:W3CDTF">2006-08-16T00:00:00Z</dcterms:created>
  <dcterms:modified xsi:type="dcterms:W3CDTF">2025-10-08T08:50:56Z</dcterms:modified>
</cp:coreProperties>
</file>